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8" r:id="rId1"/>
  </p:sldMasterIdLst>
  <p:sldIdLst>
    <p:sldId id="264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189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387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7999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5478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9575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1509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5636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306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522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66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394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3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1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155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26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95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CDF5A-5D65-47AD-8858-B3600D551597}" type="datetimeFigureOut">
              <a:rPr lang="en-IN" smtClean="0"/>
              <a:t>27/04/2020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9E83D8-2D6A-4965-A5FA-56B8DF8F4F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979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1" r:id="rId13"/>
    <p:sldLayoutId id="2147484002" r:id="rId14"/>
    <p:sldLayoutId id="2147484003" r:id="rId15"/>
    <p:sldLayoutId id="21474840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8D010-2A6E-4FC3-B52D-CB5500646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28474"/>
            <a:ext cx="7766936" cy="2689934"/>
          </a:xfrm>
        </p:spPr>
        <p:txBody>
          <a:bodyPr/>
          <a:lstStyle/>
          <a:p>
            <a:pPr algn="ctr"/>
            <a: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ATOMIC ENERGY EDUCATION SOCIETY</a:t>
            </a:r>
            <a:b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b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DISTANCE LEARNING EDUCATION PROGRAMME</a:t>
            </a:r>
            <a:b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b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IN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7D1AA-C36D-4131-8148-915AA227D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2974" y="2938509"/>
            <a:ext cx="8851037" cy="2209223"/>
          </a:xfrm>
        </p:spPr>
        <p:txBody>
          <a:bodyPr>
            <a:normAutofit/>
          </a:bodyPr>
          <a:lstStyle/>
          <a:p>
            <a:pPr algn="ctr"/>
            <a: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CLASS-VIII MATHEMATICS</a:t>
            </a:r>
          </a:p>
          <a:p>
            <a:pPr algn="ctr"/>
            <a:b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UNDERSTANDING QUADRILATERALS (MODULE2/4)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266208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57DC-5CEA-4335-A609-445FBB284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>
                <a:solidFill>
                  <a:srgbClr val="FFFF00"/>
                </a:solidFill>
              </a:rPr>
              <a:t>Example-3</a:t>
            </a:r>
            <a:r>
              <a:rPr lang="en-IN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. </a:t>
            </a:r>
            <a:r>
              <a:rPr lang="en-IN" sz="2800" dirty="0">
                <a:solidFill>
                  <a:schemeClr val="tx1"/>
                </a:solidFill>
              </a:rPr>
              <a:t>Prove that interior angle of a regular pentagon is three times the exterior angle of a regular decagon.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8564DF-3276-43A4-B6F3-8BA81729B0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sz="2800" dirty="0"/>
                  <a:t>Soln.Interior angle of a regular pentagon=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r>
                  <a:rPr lang="en-IN" sz="2800" dirty="0"/>
                  <a:t>   													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IN" sz="3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IN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N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r>
                  <a:rPr lang="en-IN" sz="3200" dirty="0"/>
                  <a:t>													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sz="3200" dirty="0"/>
                  <a:t>																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540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r>
                  <a:rPr lang="en-IN" sz="2800" dirty="0"/>
                  <a:t>													     =108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8564DF-3276-43A4-B6F3-8BA81729B0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18" b="-141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807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7D3E69-933E-4A31-9801-3AC800243AB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2800" dirty="0">
                    <a:solidFill>
                      <a:schemeClr val="tx1">
                        <a:lumMod val="95000"/>
                      </a:schemeClr>
                    </a:solidFill>
                  </a:rPr>
                  <a:t>Exterior angle of a decagon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80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8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IN" sz="28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2800" b="0" i="1" smtClean="0">
                            <a:solidFill>
                              <a:schemeClr val="tx1">
                                <a:lumMod val="9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IN" sz="2800" dirty="0">
                    <a:solidFill>
                      <a:schemeClr val="tx1">
                        <a:lumMod val="95000"/>
                      </a:schemeClr>
                    </a:solidFill>
                  </a:rPr>
                  <a:t> =36</a:t>
                </a:r>
                <a14:m>
                  <m:oMath xmlns:m="http://schemas.openxmlformats.org/officeDocument/2006/math">
                    <m:r>
                      <a:rPr lang="en-IN" sz="280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br>
                  <a:rPr lang="en-IN" sz="2800" dirty="0">
                    <a:solidFill>
                      <a:schemeClr val="tx1">
                        <a:lumMod val="95000"/>
                      </a:schemeClr>
                    </a:solidFill>
                  </a:rPr>
                </a:br>
                <a:r>
                  <a:rPr lang="en-IN" sz="2800" dirty="0">
                    <a:solidFill>
                      <a:schemeClr val="tx1">
                        <a:lumMod val="95000"/>
                      </a:schemeClr>
                    </a:solidFill>
                  </a:rPr>
                  <a:t>3 x exterior angle of decagon= 3 x 36</a:t>
                </a:r>
                <a14:m>
                  <m:oMath xmlns:m="http://schemas.openxmlformats.org/officeDocument/2006/math">
                    <m:r>
                      <a:rPr lang="en-IN" sz="280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>
                    <a:solidFill>
                      <a:schemeClr val="tx1">
                        <a:lumMod val="95000"/>
                      </a:schemeClr>
                    </a:solidFill>
                  </a:rPr>
                  <a:t> =108</a:t>
                </a:r>
                <a14:m>
                  <m:oMath xmlns:m="http://schemas.openxmlformats.org/officeDocument/2006/math">
                    <m:r>
                      <a:rPr lang="en-IN" sz="2800" i="1" smtClean="0">
                        <a:solidFill>
                          <a:schemeClr val="tx1">
                            <a:lumMod val="9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A7D3E69-933E-4A31-9801-3AC800243A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41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866329-B868-4B9C-B2A8-AD21C53D90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4355621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IN" sz="4500" dirty="0"/>
                  <a:t>Thus ,interior angle of a pentagon = three times the exterior angle of a decagon.</a:t>
                </a:r>
              </a:p>
              <a:p>
                <a:pPr marL="0" indent="0">
                  <a:buNone/>
                </a:pPr>
                <a:r>
                  <a:rPr lang="en-IN" sz="4500" dirty="0">
                    <a:solidFill>
                      <a:srgbClr val="FFFF00"/>
                    </a:solidFill>
                  </a:rPr>
                  <a:t>Example 4</a:t>
                </a:r>
                <a:r>
                  <a:rPr lang="en-IN" sz="4500" dirty="0"/>
                  <a:t>. Find ‘y’ in the fig </a:t>
                </a:r>
              </a:p>
              <a:p>
                <a:pPr marL="0" indent="0">
                  <a:buNone/>
                </a:pPr>
                <a:r>
                  <a:rPr lang="en-IN" sz="4500" dirty="0"/>
                  <a:t>    				 given aside.</a:t>
                </a:r>
              </a:p>
              <a:p>
                <a:pPr marL="0" indent="0">
                  <a:buNone/>
                </a:pPr>
                <a:r>
                  <a:rPr lang="en-IN" sz="4500" dirty="0"/>
                  <a:t>Soln.60</a:t>
                </a:r>
                <a14:m>
                  <m:oMath xmlns:m="http://schemas.openxmlformats.org/officeDocument/2006/math">
                    <m:r>
                      <a:rPr lang="en-IN" sz="4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+65</a:t>
                </a:r>
                <a14:m>
                  <m:oMath xmlns:m="http://schemas.openxmlformats.org/officeDocument/2006/math">
                    <m:r>
                      <a:rPr lang="en-IN" sz="4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+40</a:t>
                </a:r>
                <a14:m>
                  <m:oMath xmlns:m="http://schemas.openxmlformats.org/officeDocument/2006/math">
                    <m:r>
                      <a:rPr lang="en-IN" sz="4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+70</a:t>
                </a:r>
                <a14:m>
                  <m:oMath xmlns:m="http://schemas.openxmlformats.org/officeDocument/2006/math">
                    <m:r>
                      <a:rPr lang="en-IN" sz="4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 + y =360</a:t>
                </a:r>
                <a14:m>
                  <m:oMath xmlns:m="http://schemas.openxmlformats.org/officeDocument/2006/math">
                    <m:r>
                      <a:rPr lang="en-IN" sz="4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45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IN" sz="4500" dirty="0"/>
                  <a:t>        y + 235</a:t>
                </a:r>
                <a14:m>
                  <m:oMath xmlns:m="http://schemas.openxmlformats.org/officeDocument/2006/math">
                    <m:r>
                      <a:rPr lang="en-IN" sz="4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 = 360</a:t>
                </a:r>
                <a14:m>
                  <m:oMath xmlns:m="http://schemas.openxmlformats.org/officeDocument/2006/math">
                    <m:r>
                      <a:rPr lang="en-IN" sz="4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4500" dirty="0"/>
              </a:p>
              <a:p>
                <a:pPr marL="0" indent="0">
                  <a:buNone/>
                </a:pPr>
                <a:r>
                  <a:rPr lang="en-IN" sz="4500" dirty="0"/>
                  <a:t>	   y = 360</a:t>
                </a:r>
                <a14:m>
                  <m:oMath xmlns:m="http://schemas.openxmlformats.org/officeDocument/2006/math">
                    <m:r>
                      <a:rPr lang="en-IN" sz="4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4500" dirty="0"/>
                  <a:t> - 235</a:t>
                </a:r>
                <a14:m>
                  <m:oMath xmlns:m="http://schemas.openxmlformats.org/officeDocument/2006/math">
                    <m:r>
                      <a:rPr lang="en-IN" sz="4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4500" dirty="0"/>
              </a:p>
              <a:p>
                <a:pPr marL="0" indent="0">
                  <a:buNone/>
                </a:pPr>
                <a:r>
                  <a:rPr lang="en-IN" sz="4500" dirty="0"/>
                  <a:t>	   y =145</a:t>
                </a:r>
                <a14:m>
                  <m:oMath xmlns:m="http://schemas.openxmlformats.org/officeDocument/2006/math">
                    <m:r>
                      <a:rPr lang="en-IN" sz="4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4500" dirty="0"/>
              </a:p>
              <a:p>
                <a:pPr marL="0" indent="0">
                  <a:buNone/>
                </a:pPr>
                <a:r>
                  <a:rPr lang="en-IN" sz="2800" dirty="0"/>
                  <a:t>        </a:t>
                </a:r>
              </a:p>
              <a:p>
                <a:pPr marL="0" indent="0">
                  <a:buNone/>
                </a:pPr>
                <a:r>
                  <a:rPr lang="en-IN" sz="2800" dirty="0"/>
                  <a:t>	</a:t>
                </a:r>
              </a:p>
              <a:p>
                <a:pPr marL="0" indent="0">
                  <a:buNone/>
                </a:pPr>
                <a:endParaRPr lang="en-IN" sz="2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866329-B868-4B9C-B2A8-AD21C53D90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4355621"/>
              </a:xfrm>
              <a:blipFill>
                <a:blip r:embed="rId3"/>
                <a:stretch>
                  <a:fillRect l="-1418" t="-321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E831676-29B4-4B4F-B371-255DEFB37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6220" y="3347023"/>
            <a:ext cx="2707782" cy="219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41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151D-9C09-4A14-BB38-CC4F298D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IN" sz="2800" dirty="0"/>
            </a:b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54395-0A1B-42E0-9B3D-ABA206B6E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1235"/>
            <a:ext cx="8596668" cy="5260127"/>
          </a:xfrm>
        </p:spPr>
        <p:txBody>
          <a:bodyPr/>
          <a:lstStyle/>
          <a:p>
            <a:endParaRPr lang="en-IN" dirty="0"/>
          </a:p>
          <a:p>
            <a:pPr marL="0" indent="0" algn="ctr">
              <a:buNone/>
            </a:pPr>
            <a:r>
              <a:rPr lang="en-IN" sz="6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THANK YOU</a:t>
            </a:r>
          </a:p>
          <a:p>
            <a:pPr marL="0" indent="0" algn="r">
              <a:buNone/>
            </a:pPr>
            <a:endParaRPr lang="en-IN" sz="4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marL="0" indent="0" algn="r">
              <a:buNone/>
            </a:pPr>
            <a:r>
              <a:rPr lang="en-IN" sz="4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Made by: Bhavana Dale</a:t>
            </a:r>
          </a:p>
          <a:p>
            <a:pPr marL="0" indent="0" algn="r">
              <a:buNone/>
            </a:pPr>
            <a:r>
              <a:rPr lang="en-IN" sz="4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				T.G.T.(SS)</a:t>
            </a:r>
          </a:p>
          <a:p>
            <a:pPr marL="0" indent="0" algn="r">
              <a:buNone/>
            </a:pPr>
            <a:r>
              <a:rPr lang="en-IN" sz="4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A.E.C.S.-1 TARAPUR</a:t>
            </a:r>
          </a:p>
        </p:txBody>
      </p:sp>
    </p:spTree>
    <p:extLst>
      <p:ext uri="{BB962C8B-B14F-4D97-AF65-F5344CB8AC3E}">
        <p14:creationId xmlns:p14="http://schemas.microsoft.com/office/powerpoint/2010/main" val="395098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E9DD-BDBC-424E-953A-A43DED65B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6154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u="sng" dirty="0">
                <a:solidFill>
                  <a:schemeClr val="tx1"/>
                </a:solidFill>
              </a:rPr>
              <a:t>Understanding  Quadrilaterals</a:t>
            </a:r>
            <a:br>
              <a:rPr lang="en-IN" sz="3600" dirty="0">
                <a:solidFill>
                  <a:schemeClr val="accent5"/>
                </a:solidFill>
              </a:rPr>
            </a:br>
            <a:r>
              <a:rPr lang="en-IN" sz="3600" dirty="0">
                <a:solidFill>
                  <a:schemeClr val="tx1"/>
                </a:solidFill>
              </a:rPr>
              <a:t>Module2/4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CFF232-5690-4F6B-A97A-7783296B45E8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03177" y="2183907"/>
                <a:ext cx="10262585" cy="4376691"/>
              </a:xfrm>
            </p:spPr>
            <p:txBody>
              <a:bodyPr>
                <a:normAutofit lnSpcReduction="10000"/>
              </a:bodyPr>
              <a:lstStyle/>
              <a:p>
                <a:pPr algn="l"/>
                <a:r>
                  <a:rPr lang="en-IN" sz="2800" dirty="0"/>
                  <a:t>Let us recall what we have done in the first module.</a:t>
                </a:r>
              </a:p>
              <a:p>
                <a:pPr algn="l"/>
                <a:r>
                  <a:rPr lang="en-IN" sz="2800" dirty="0"/>
                  <a:t>1) Sum of interior angles of a polygon  = (n-2) x 180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algn="l"/>
                <a:r>
                  <a:rPr lang="en-IN" sz="2800" dirty="0"/>
                  <a:t>2) Measure of each angle of a regular polygon of ‘n’ sides</a:t>
                </a:r>
                <a:r>
                  <a:rPr lang="en-IN" sz="2000" dirty="0"/>
                  <a:t> </a:t>
                </a:r>
              </a:p>
              <a:p>
                <a:pPr algn="l"/>
                <a:r>
                  <a:rPr lang="en-IN" dirty="0"/>
                  <a:t>                             </a:t>
                </a:r>
                <a:r>
                  <a:rPr lang="en-IN" sz="32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N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n-IN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IN" sz="3200" dirty="0"/>
              </a:p>
              <a:p>
                <a:pPr algn="l"/>
                <a:r>
                  <a:rPr lang="en-IN" dirty="0"/>
                  <a:t>      </a:t>
                </a:r>
              </a:p>
              <a:p>
                <a:pPr algn="l"/>
                <a:r>
                  <a:rPr lang="en-IN" dirty="0"/>
                  <a:t>  </a:t>
                </a:r>
                <a:r>
                  <a:rPr lang="en-IN" sz="2800" dirty="0"/>
                  <a:t>where ‘n’ is the number of angles or number of sides</a:t>
                </a:r>
              </a:p>
              <a:p>
                <a:pPr algn="l"/>
                <a:endParaRPr lang="en-IN" sz="2800" dirty="0"/>
              </a:p>
              <a:p>
                <a:pPr algn="l"/>
                <a:r>
                  <a:rPr lang="en-IN" sz="2800" dirty="0"/>
                  <a:t>    </a:t>
                </a:r>
              </a:p>
              <a:p>
                <a:pPr algn="l"/>
                <a:endParaRPr lang="en-IN" sz="2800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F4CFF232-5690-4F6B-A97A-7783296B45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03177" y="2183907"/>
                <a:ext cx="10262585" cy="4376691"/>
              </a:xfrm>
              <a:blipFill>
                <a:blip r:embed="rId2"/>
                <a:stretch>
                  <a:fillRect l="-1248" t="-222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572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26DAB-B09B-458B-B1F0-86EA3A930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580224"/>
          </a:xfrm>
        </p:spPr>
        <p:txBody>
          <a:bodyPr>
            <a:noAutofit/>
          </a:bodyPr>
          <a:lstStyle/>
          <a:p>
            <a:pPr algn="ctr"/>
            <a:r>
              <a:rPr lang="en-IN" sz="36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Understanding  Quadrilateral</a:t>
            </a:r>
            <a:br>
              <a:rPr lang="en-IN" sz="2800" b="1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IN" sz="32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Module2/4</a:t>
            </a:r>
            <a:br>
              <a:rPr lang="en-IN" sz="2800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endParaRPr lang="en-IN" sz="2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26E0B-D2C8-4FA0-8AE9-A7BA7B4C4F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92" y="1580225"/>
            <a:ext cx="10333608" cy="4793943"/>
          </a:xfrm>
        </p:spPr>
        <p:txBody>
          <a:bodyPr>
            <a:normAutofit lnSpcReduction="10000"/>
          </a:bodyPr>
          <a:lstStyle/>
          <a:p>
            <a:pPr algn="ctr"/>
            <a:r>
              <a:rPr lang="en-IN" sz="3200" u="sng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Exterior Angles of a polygon and its sum</a:t>
            </a:r>
          </a:p>
          <a:p>
            <a:pPr algn="l"/>
            <a:r>
              <a:rPr lang="en-IN" sz="2800" dirty="0"/>
              <a:t>Let us see what is an exterior angle of a quadrilateral.</a:t>
            </a:r>
          </a:p>
          <a:p>
            <a:pPr algn="l"/>
            <a:r>
              <a:rPr lang="en-IN" sz="2800" dirty="0"/>
              <a:t>Consider a quadrilateral ABCD.</a:t>
            </a:r>
          </a:p>
          <a:p>
            <a:pPr algn="l"/>
            <a:r>
              <a:rPr lang="en-IN" sz="2800" dirty="0"/>
              <a:t>1)An exterior angle of a quadrilateral is</a:t>
            </a:r>
          </a:p>
          <a:p>
            <a:pPr algn="l"/>
            <a:r>
              <a:rPr lang="en-IN" sz="2800" dirty="0"/>
              <a:t>the angle formed between the extended </a:t>
            </a:r>
          </a:p>
          <a:p>
            <a:pPr algn="l"/>
            <a:r>
              <a:rPr lang="en-IN" sz="2800" dirty="0"/>
              <a:t> side and the side of the quadrilateral</a:t>
            </a:r>
          </a:p>
          <a:p>
            <a:pPr algn="l"/>
            <a:r>
              <a:rPr lang="en-IN" sz="2800" dirty="0"/>
              <a:t>2) At each vertex of the quadrilateral you</a:t>
            </a:r>
          </a:p>
          <a:p>
            <a:pPr algn="l"/>
            <a:r>
              <a:rPr lang="en-IN" sz="2800" dirty="0"/>
              <a:t>get one exterior angle. Hence a quadrilateral</a:t>
            </a:r>
          </a:p>
          <a:p>
            <a:pPr algn="l"/>
            <a:r>
              <a:rPr lang="en-IN" sz="2800" dirty="0"/>
              <a:t>has  4 exterior angles.</a:t>
            </a:r>
          </a:p>
          <a:p>
            <a:pPr algn="l"/>
            <a:endParaRPr lang="en-IN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8CBB4B-7DCF-4917-958C-6C4E0DA15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3375" y="2863710"/>
            <a:ext cx="2601157" cy="262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34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C7DE2-B05B-49CC-8F4F-E769E660D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38687"/>
          </a:xfrm>
        </p:spPr>
        <p:txBody>
          <a:bodyPr>
            <a:normAutofit fontScale="90000"/>
          </a:bodyPr>
          <a:lstStyle/>
          <a:p>
            <a:r>
              <a:rPr lang="en-IN" sz="2800" b="1" dirty="0"/>
              <a:t> </a:t>
            </a:r>
            <a:br>
              <a:rPr lang="en-IN" sz="2800" b="1" dirty="0"/>
            </a:br>
            <a:r>
              <a:rPr lang="en-IN" sz="3600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 exterior angle of a polygon</a:t>
            </a:r>
            <a:br>
              <a:rPr lang="en-IN" sz="28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en-IN" sz="28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FE4650-AD5F-48D7-BE8D-C10884DE59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4905" y="1038687"/>
                <a:ext cx="10838895" cy="513827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sz="2800" dirty="0"/>
                  <a:t>1) In general, a polygon has as many sides</a:t>
                </a:r>
              </a:p>
              <a:p>
                <a:pPr marL="0" indent="0">
                  <a:buNone/>
                </a:pPr>
                <a:r>
                  <a:rPr lang="en-IN" sz="2800" dirty="0"/>
                  <a:t> that many exterior angles.</a:t>
                </a:r>
              </a:p>
              <a:p>
                <a:pPr marL="0" indent="0">
                  <a:buNone/>
                </a:pPr>
                <a:r>
                  <a:rPr lang="en-IN" sz="2800" dirty="0"/>
                  <a:t>2) A pentagon has 5 exterior angles</a:t>
                </a:r>
              </a:p>
              <a:p>
                <a:pPr marL="0" indent="0">
                  <a:buNone/>
                </a:pPr>
                <a:r>
                  <a:rPr lang="en-IN" sz="2800" dirty="0"/>
                  <a:t>As shown in the figure.</a:t>
                </a:r>
              </a:p>
              <a:p>
                <a:pPr marL="0" indent="0">
                  <a:buNone/>
                </a:pPr>
                <a:r>
                  <a:rPr lang="en-IN" sz="2800" dirty="0"/>
                  <a:t>3) At each vertex you can see that</a:t>
                </a:r>
              </a:p>
              <a:p>
                <a:pPr marL="0" indent="0">
                  <a:buNone/>
                </a:pPr>
                <a:r>
                  <a:rPr lang="en-IN" sz="2800" dirty="0"/>
                  <a:t>sum of interior and exterior angles</a:t>
                </a:r>
              </a:p>
              <a:p>
                <a:pPr marL="0" indent="0">
                  <a:buNone/>
                </a:pPr>
                <a:r>
                  <a:rPr lang="en-IN" sz="2800" dirty="0"/>
                  <a:t>is a  straight angle i.e. 180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°.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4) Let us see how to find the sum of the </a:t>
                </a:r>
              </a:p>
              <a:p>
                <a:pPr marL="0" indent="0">
                  <a:buNone/>
                </a:pPr>
                <a:r>
                  <a:rPr lang="en-IN" sz="2800" dirty="0"/>
                  <a:t>exterior angles of a polygon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FE4650-AD5F-48D7-BE8D-C10884DE59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4905" y="1038687"/>
                <a:ext cx="10838895" cy="5138276"/>
              </a:xfrm>
              <a:blipFill>
                <a:blip r:embed="rId2"/>
                <a:stretch>
                  <a:fillRect l="-1124" t="-106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64E6EF3-14F0-4FAF-9DBF-60F2DAC1D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1530" y="1278385"/>
            <a:ext cx="3426781" cy="4172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27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63A5C9-5256-4DD5-9293-F3F3FA79EDD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63623"/>
                <a:ext cx="10791548" cy="1401194"/>
              </a:xfrm>
            </p:spPr>
            <p:txBody>
              <a:bodyPr>
                <a:noAutofit/>
              </a:bodyPr>
              <a:lstStyle/>
              <a:p>
                <a:r>
                  <a:rPr lang="en-IN" sz="2800" b="1" dirty="0">
                    <a:solidFill>
                      <a:schemeClr val="tx1"/>
                    </a:solidFill>
                  </a:rPr>
                  <a:t>ACTIVITY - Draw  a pentagon  and its exterior angles. Cut the exterior angles and put all the five angles together as shown below. You get a full circle measure of which is 360</a:t>
                </a:r>
                <a14:m>
                  <m:oMath xmlns:m="http://schemas.openxmlformats.org/officeDocument/2006/math">
                    <m:r>
                      <a:rPr lang="en-IN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br>
                  <a:rPr lang="en-IN" sz="2800" b="1" dirty="0">
                    <a:solidFill>
                      <a:schemeClr val="tx1"/>
                    </a:solidFill>
                  </a:rPr>
                </a:br>
                <a:endParaRPr lang="en-IN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63A5C9-5256-4DD5-9293-F3F3FA79ED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63623"/>
                <a:ext cx="10791548" cy="1401194"/>
              </a:xfrm>
              <a:blipFill>
                <a:blip r:embed="rId2"/>
                <a:stretch>
                  <a:fillRect l="-1186" t="-3913" b="-1043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D4431B-BBCC-4C33-94AC-B37EEB2C3A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3592"/>
                <a:ext cx="10515600" cy="462337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IN" sz="2800" dirty="0"/>
                  <a:t>Therefore, sum of the exterior angles of a pentagon = </a:t>
                </a:r>
                <a:r>
                  <a:rPr lang="en-IN" sz="2800" b="1" dirty="0"/>
                  <a:t>360</a:t>
                </a:r>
                <a14:m>
                  <m:oMath xmlns:m="http://schemas.openxmlformats.org/officeDocument/2006/math">
                    <m:r>
                      <a:rPr lang="en-IN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</a:t>
                </a:r>
              </a:p>
              <a:p>
                <a:pPr marL="0" indent="0">
                  <a:buNone/>
                </a:pPr>
                <a:r>
                  <a:rPr lang="en-IN" dirty="0"/>
                  <a:t>		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D4431B-BBCC-4C33-94AC-B37EEB2C3A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3592"/>
                <a:ext cx="10515600" cy="4623371"/>
              </a:xfrm>
              <a:blipFill>
                <a:blip r:embed="rId3"/>
                <a:stretch>
                  <a:fillRect l="-1217" t="-131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2D2D20F4-ACCA-45B0-89AE-5E137044C0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811" y="2685080"/>
            <a:ext cx="5727441" cy="341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9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F605-0A9C-4514-AF01-D4271C242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1133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solidFill>
                  <a:schemeClr val="tx1"/>
                </a:solidFill>
              </a:rPr>
              <a:t> </a:t>
            </a:r>
            <a:r>
              <a:rPr lang="en-IN" sz="3200" b="1" u="sng" dirty="0">
                <a:solidFill>
                  <a:schemeClr val="tx1"/>
                </a:solidFill>
              </a:rPr>
              <a:t>Sum of exterior angles of a triangle.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E6333-2342-494E-A119-6842C76AF5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5825"/>
                <a:ext cx="10515600" cy="55111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IN" sz="2400" dirty="0"/>
                  <a:t>Let us find the sum of exterior angles of a triangle.</a:t>
                </a:r>
              </a:p>
              <a:p>
                <a:pPr marL="0" indent="0">
                  <a:buNone/>
                </a:pPr>
                <a:r>
                  <a:rPr lang="en-IN" sz="2400" dirty="0"/>
                  <a:t>In 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IN" sz="2400" dirty="0"/>
                  <a:t>ABC, 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BAC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-----(1)</a:t>
                </a:r>
              </a:p>
              <a:p>
                <a:pPr marL="0" indent="0">
                  <a:buNone/>
                </a:pPr>
                <a:r>
                  <a:rPr lang="en-IN" sz="2400" dirty="0"/>
                  <a:t>	     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-----(2)</a:t>
                </a:r>
              </a:p>
              <a:p>
                <a:pPr marL="0" indent="0">
                  <a:buNone/>
                </a:pPr>
                <a:r>
                  <a:rPr lang="en-IN" sz="2400" dirty="0"/>
                  <a:t>	    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ACB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------(3)</a:t>
                </a:r>
              </a:p>
              <a:p>
                <a:pPr marL="0" indent="0">
                  <a:buNone/>
                </a:pPr>
                <a:r>
                  <a:rPr lang="en-IN" sz="2400" dirty="0"/>
                  <a:t>	Adding above 3 equations, we get, </a:t>
                </a:r>
              </a:p>
              <a:p>
                <a:pPr marL="0" indent="0">
                  <a:buNone/>
                </a:pPr>
                <a:r>
                  <a:rPr lang="en-IN" sz="2400" dirty="0"/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BAC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ACB</m:t>
                    </m:r>
                  </m:oMath>
                </a14:m>
                <a:r>
                  <a:rPr lang="en-IN" sz="2400" dirty="0"/>
                  <a:t> =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+ 180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+ 180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:r>
                  <a:rPr lang="en-IN" sz="2400" dirty="0"/>
                  <a:t>Rearranging ,we get,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 + (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BAC</m:t>
                    </m:r>
                  </m:oMath>
                </a14:m>
                <a:r>
                  <a:rPr lang="en-IN" sz="2400" dirty="0"/>
                  <a:t>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ACB</m:t>
                    </m:r>
                  </m:oMath>
                </a14:m>
                <a:r>
                  <a:rPr lang="en-IN" sz="2400" dirty="0"/>
                  <a:t>) =3 x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+ 180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=540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:r>
                  <a:rPr lang="en-IN" sz="2400" dirty="0"/>
                  <a:t>Or,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 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 = 540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- 180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=360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IN" sz="2400" dirty="0"/>
                  <a:t>So, sum of exterior angles of a triangle = 360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7E6333-2342-494E-A119-6842C76AF5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5825"/>
                <a:ext cx="10515600" cy="5511138"/>
              </a:xfrm>
              <a:blipFill>
                <a:blip r:embed="rId2"/>
                <a:stretch>
                  <a:fillRect l="-928" t="-885" b="-2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AD2925F-DD24-4783-8968-9AE0132FA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866" y="3735854"/>
            <a:ext cx="3284113" cy="222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1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C42AD-8F0B-4174-9861-BCEFD80BD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7976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>
                <a:solidFill>
                  <a:schemeClr val="tx1"/>
                </a:solidFill>
              </a:rPr>
              <a:t> </a:t>
            </a:r>
            <a:r>
              <a:rPr lang="en-IN" sz="3200" b="1" u="sng" dirty="0">
                <a:solidFill>
                  <a:schemeClr val="tx1"/>
                </a:solidFill>
              </a:rPr>
              <a:t>Sum of the exterior angles of a quadrilateral</a:t>
            </a:r>
            <a:r>
              <a:rPr lang="en-IN" sz="3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IN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8FAF8B-5919-4B53-88D6-94E2A445D3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927" y="1213102"/>
                <a:ext cx="11256146" cy="519673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IN" sz="2400" dirty="0"/>
                  <a:t>In </a:t>
                </a:r>
                <a:r>
                  <a:rPr lang="he-IL" sz="2400" dirty="0"/>
                  <a:t>ם</a:t>
                </a:r>
                <a:r>
                  <a:rPr lang="en-IN" sz="2400" dirty="0"/>
                  <a:t>ABCD,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DAB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-----(1)</a:t>
                </a:r>
              </a:p>
              <a:p>
                <a:pPr marL="0" indent="0">
                  <a:buNone/>
                </a:pPr>
                <a:r>
                  <a:rPr lang="en-IN" sz="2400" dirty="0"/>
                  <a:t>	         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-----(2)</a:t>
                </a:r>
              </a:p>
              <a:p>
                <a:pPr marL="0" indent="0">
                  <a:buNone/>
                </a:pPr>
                <a:r>
                  <a:rPr lang="en-IN" sz="2400" dirty="0"/>
                  <a:t>	         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BCD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-----(3)</a:t>
                </a:r>
              </a:p>
              <a:p>
                <a:pPr marL="0" indent="0">
                  <a:buNone/>
                </a:pPr>
                <a:r>
                  <a:rPr lang="en-IN" sz="2400" dirty="0"/>
                  <a:t>	          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CDA</m:t>
                    </m:r>
                  </m:oMath>
                </a14:m>
                <a:r>
                  <a:rPr lang="en-IN" sz="2400" dirty="0"/>
                  <a:t> =180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  (linear pair of angles)   -----(4)</a:t>
                </a:r>
              </a:p>
              <a:p>
                <a:pPr marL="0" indent="0">
                  <a:buNone/>
                </a:pPr>
                <a:r>
                  <a:rPr lang="en-IN" sz="2400" dirty="0"/>
                  <a:t>Adding all the four equations, we get,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DAB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BCD</m:t>
                    </m:r>
                  </m:oMath>
                </a14:m>
                <a:r>
                  <a:rPr lang="en-IN" sz="2400" dirty="0"/>
                  <a:t> 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CDA</m:t>
                    </m:r>
                  </m:oMath>
                </a14:m>
                <a:r>
                  <a:rPr lang="en-IN" sz="2400" dirty="0"/>
                  <a:t> = 4 x 180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:r>
                  <a:rPr lang="en-IN" sz="2400" dirty="0"/>
                  <a:t>Or,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IN" sz="2400" dirty="0"/>
                  <a:t>+ (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BCD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CDA</m:t>
                    </m:r>
                  </m:oMath>
                </a14:m>
                <a:r>
                  <a:rPr lang="en-IN" sz="2400" dirty="0"/>
                  <a:t> +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DAB</m:t>
                    </m:r>
                  </m:oMath>
                </a14:m>
                <a:r>
                  <a:rPr lang="en-IN" sz="2400" dirty="0"/>
                  <a:t> ) = 720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IN" sz="2400" dirty="0"/>
                  <a:t>Or,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IN" sz="2400" dirty="0"/>
                  <a:t>+ 360</a:t>
                </a:r>
                <a14:m>
                  <m:oMath xmlns:m="http://schemas.openxmlformats.org/officeDocument/2006/math">
                    <m:r>
                      <a:rPr lang="en-I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= 720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400" dirty="0"/>
              </a:p>
              <a:p>
                <a:pPr marL="0" indent="0">
                  <a:buNone/>
                </a:pPr>
                <a:r>
                  <a:rPr lang="en-IN" sz="2400" dirty="0"/>
                  <a:t>Or,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IN" sz="2400" dirty="0"/>
                  <a:t>1+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IN" sz="2400" dirty="0"/>
                  <a:t>+</a:t>
                </a:r>
                <a:r>
                  <a:rPr lang="en-I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I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IN" sz="2400" dirty="0"/>
                  <a:t> = 720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- 360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 = 360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</a:t>
                </a:r>
              </a:p>
              <a:p>
                <a:pPr marL="0" indent="0">
                  <a:buNone/>
                </a:pPr>
                <a:r>
                  <a:rPr lang="en-IN" sz="2400" dirty="0"/>
                  <a:t>Thus, sum of the exterior angles of a quadrilateral = 360</a:t>
                </a:r>
                <a14:m>
                  <m:oMath xmlns:m="http://schemas.openxmlformats.org/officeDocument/2006/math">
                    <m:r>
                      <a:rPr lang="en-I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400" dirty="0"/>
                  <a:t> 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8FAF8B-5919-4B53-88D6-94E2A445D3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927" y="1213102"/>
                <a:ext cx="11256146" cy="5196735"/>
              </a:xfrm>
              <a:blipFill>
                <a:blip r:embed="rId2"/>
                <a:stretch>
                  <a:fillRect l="-867" t="-105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8D8F811E-4D73-4F1A-B84F-6A9BADA3B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9369" y="1541576"/>
            <a:ext cx="2264431" cy="248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38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DA3231-EB75-4E06-9527-B381FA1583B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5"/>
                <a:ext cx="10515600" cy="859993"/>
              </a:xfrm>
            </p:spPr>
            <p:txBody>
              <a:bodyPr>
                <a:normAutofit fontScale="90000"/>
              </a:bodyPr>
              <a:lstStyle/>
              <a:p>
                <a:r>
                  <a:rPr lang="en-IN" sz="3200" b="1" u="sng" dirty="0">
                    <a:solidFill>
                      <a:schemeClr val="tx1"/>
                    </a:solidFill>
                  </a:rPr>
                  <a:t>Conclusion – Sum of the exterior angles of a polygon = 360</a:t>
                </a:r>
                <a14:m>
                  <m:oMath xmlns:m="http://schemas.openxmlformats.org/officeDocument/2006/math">
                    <m:r>
                      <a:rPr lang="en-IN" sz="3200" b="1" i="1" u="sng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3200" b="1" u="sng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5DA3231-EB75-4E06-9527-B381FA1583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5"/>
                <a:ext cx="10515600" cy="859993"/>
              </a:xfrm>
              <a:blipFill>
                <a:blip r:embed="rId2"/>
                <a:stretch>
                  <a:fillRect l="-1275" t="-70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2354F5-0D01-4934-8888-8E12055885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5118"/>
                <a:ext cx="10515600" cy="495184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IN" sz="2800" b="1" u="sng" dirty="0">
                    <a:solidFill>
                      <a:schemeClr val="tx1"/>
                    </a:solidFill>
                  </a:rPr>
                  <a:t>Problems based on interior and exterior angles of a polygon</a:t>
                </a:r>
                <a:r>
                  <a:rPr lang="en-IN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IN" sz="2800" dirty="0">
                    <a:solidFill>
                      <a:srgbClr val="FFFF00"/>
                    </a:solidFill>
                  </a:rPr>
                  <a:t>Example 1</a:t>
                </a:r>
                <a:r>
                  <a:rPr lang="en-IN" sz="2800" dirty="0">
                    <a:solidFill>
                      <a:schemeClr val="tx1"/>
                    </a:solidFill>
                  </a:rPr>
                  <a:t>. Find x in the following figures</a:t>
                </a:r>
                <a:r>
                  <a:rPr lang="en-IN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r>
                  <a:rPr lang="en-IN" sz="2800" dirty="0"/>
                  <a:t>Soln. We know that sum of the exterior </a:t>
                </a:r>
              </a:p>
              <a:p>
                <a:pPr marL="0" indent="0">
                  <a:buNone/>
                </a:pPr>
                <a:r>
                  <a:rPr lang="en-IN" sz="2800" dirty="0"/>
                  <a:t>angles of a triangle = 360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Therefore, 125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+ 125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+ x = 360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        		      Or, 250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+ x = 360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		          Or, x = 360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- 250</a:t>
                </a:r>
                <a14:m>
                  <m:oMath xmlns:m="http://schemas.openxmlformats.org/officeDocument/2006/math">
                    <m:r>
                      <a:rPr lang="en-I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r>
                  <a:rPr lang="en-IN" sz="2800" dirty="0"/>
                  <a:t>		          Or,  x = 110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2354F5-0D01-4934-8888-8E12055885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5118"/>
                <a:ext cx="10515600" cy="4951845"/>
              </a:xfrm>
              <a:blipFill>
                <a:blip r:embed="rId3"/>
                <a:stretch>
                  <a:fillRect l="-1217" t="-123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4143DBA-BEF7-4CA6-875A-DB63F8ACB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58267" y="1895069"/>
            <a:ext cx="2762518" cy="265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6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01CD00-7F49-45B6-895E-7001ED43C19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2800" b="1" dirty="0">
                    <a:solidFill>
                      <a:srgbClr val="FFFF00"/>
                    </a:solidFill>
                  </a:rPr>
                  <a:t>Example 2</a:t>
                </a:r>
                <a:r>
                  <a:rPr lang="en-IN" sz="2800" b="1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rPr>
                  <a:t>.</a:t>
                </a:r>
                <a:r>
                  <a:rPr lang="en-IN" sz="2800" b="1" dirty="0">
                    <a:solidFill>
                      <a:schemeClr val="tx1"/>
                    </a:solidFill>
                  </a:rPr>
                  <a:t>How many sides does a regular polygon have if the measure of an exterior angle is 24</a:t>
                </a:r>
                <a14:m>
                  <m:oMath xmlns:m="http://schemas.openxmlformats.org/officeDocument/2006/math">
                    <m:r>
                      <a:rPr lang="en-IN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A01CD00-7F49-45B6-895E-7001ED43C1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418" t="-4147" r="-227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1CCF90-5EBC-45E9-AFB4-57AF3CD9D0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2800" dirty="0"/>
                  <a:t>Soln. Let the regular polygon has ‘n’ sides.</a:t>
                </a:r>
              </a:p>
              <a:p>
                <a:pPr marL="0" indent="0">
                  <a:buNone/>
                </a:pPr>
                <a:r>
                  <a:rPr lang="en-IN" sz="2800" dirty="0"/>
                  <a:t>    m(an exterior angle of a regular polygon)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IN" sz="3600" dirty="0"/>
              </a:p>
              <a:p>
                <a:pPr marL="0" indent="0">
                  <a:buNone/>
                </a:pPr>
                <a:r>
                  <a:rPr lang="en-IN" sz="2800" dirty="0"/>
                  <a:t>														24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IN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IN" sz="3200" dirty="0"/>
              </a:p>
              <a:p>
                <a:pPr marL="0" indent="0">
                  <a:buNone/>
                </a:pPr>
                <a:r>
                  <a:rPr lang="en-IN" sz="2800" dirty="0"/>
                  <a:t>													  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  <m:r>
                          <a:rPr lang="en-IN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num>
                      <m:den>
                        <m:r>
                          <m:rPr>
                            <m:nor/>
                          </m:rPr>
                          <a:rPr lang="en-IN" sz="3200" dirty="0"/>
                          <m:t>24</m:t>
                        </m:r>
                        <m:r>
                          <a:rPr lang="en-IN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den>
                    </m:f>
                  </m:oMath>
                </a14:m>
                <a:r>
                  <a:rPr lang="en-IN" sz="2800" dirty="0"/>
                  <a:t> = 15</a:t>
                </a:r>
              </a:p>
              <a:p>
                <a:pPr marL="0" indent="0">
                  <a:buNone/>
                </a:pPr>
                <a:r>
                  <a:rPr lang="en-IN" sz="2800" dirty="0"/>
                  <a:t>	     </a:t>
                </a:r>
                <a14:m>
                  <m:oMath xmlns:m="http://schemas.openxmlformats.org/officeDocument/2006/math">
                    <m:r>
                      <a:rPr lang="en-I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IN" sz="2800" dirty="0"/>
                  <a:t> number of sides = 15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1CCF90-5EBC-45E9-AFB4-57AF3CD9D0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851" t="-141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304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624</TotalTime>
  <Words>1114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Trebuchet MS</vt:lpstr>
      <vt:lpstr>Wingdings 3</vt:lpstr>
      <vt:lpstr>Facet</vt:lpstr>
      <vt:lpstr>ATOMIC ENERGY EDUCATION SOCIETY  DISTANCE LEARNING EDUCATION PROGRAMME  </vt:lpstr>
      <vt:lpstr>Understanding  Quadrilaterals Module2/4</vt:lpstr>
      <vt:lpstr>Understanding  Quadrilateral Module2/4 </vt:lpstr>
      <vt:lpstr>  An exterior angle of a polygon </vt:lpstr>
      <vt:lpstr>ACTIVITY - Draw  a pentagon  and its exterior angles. Cut the exterior angles and put all the five angles together as shown below. You get a full circle measure of which is 360° </vt:lpstr>
      <vt:lpstr> Sum of exterior angles of a triangle.</vt:lpstr>
      <vt:lpstr> Sum of the exterior angles of a quadrilateral.</vt:lpstr>
      <vt:lpstr>Conclusion – Sum of the exterior angles of a polygon = 360°</vt:lpstr>
      <vt:lpstr>Example 2.How many sides does a regular polygon have if the measure of an exterior angle is 24°</vt:lpstr>
      <vt:lpstr>Example-3. Prove that interior angle of a regular pentagon is three times the exterior angle of a regular decagon.</vt:lpstr>
      <vt:lpstr>Exterior angle of a decagon = (360°)/10 =36° 3 x exterior angle of decagon= 3 x 36° =108°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 Quadrilaterals Module2/4</dc:title>
  <dc:creator>Sakshi dale</dc:creator>
  <cp:lastModifiedBy>Sakshi dale</cp:lastModifiedBy>
  <cp:revision>48</cp:revision>
  <dcterms:created xsi:type="dcterms:W3CDTF">2020-04-24T02:58:08Z</dcterms:created>
  <dcterms:modified xsi:type="dcterms:W3CDTF">2020-04-27T03:41:29Z</dcterms:modified>
</cp:coreProperties>
</file>